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62" r:id="rId5"/>
    <p:sldId id="266" r:id="rId6"/>
    <p:sldId id="270" r:id="rId7"/>
    <p:sldId id="269" r:id="rId8"/>
    <p:sldId id="271" r:id="rId9"/>
    <p:sldId id="272" r:id="rId10"/>
    <p:sldId id="273" r:id="rId11"/>
    <p:sldId id="274" r:id="rId12"/>
    <p:sldId id="277" r:id="rId13"/>
    <p:sldId id="275" r:id="rId14"/>
    <p:sldId id="276" r:id="rId15"/>
    <p:sldId id="260" r:id="rId16"/>
    <p:sldId id="263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Utama" id="{1FD60E3E-095D-418E-BC6D-FF7A5965E95F}">
          <p14:sldIdLst>
            <p14:sldId id="262"/>
            <p14:sldId id="266"/>
            <p14:sldId id="270"/>
            <p14:sldId id="269"/>
            <p14:sldId id="271"/>
            <p14:sldId id="272"/>
            <p14:sldId id="273"/>
            <p14:sldId id="274"/>
            <p14:sldId id="277"/>
            <p14:sldId id="275"/>
            <p14:sldId id="276"/>
            <p14:sldId id="260"/>
          </p14:sldIdLst>
        </p14:section>
        <p14:section name="Penjelasan CNN" id="{7F25478A-967B-48A8-A937-6248841F9D60}">
          <p14:sldIdLst>
            <p14:sldId id="26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CAD-4B39-8766-5C47D5D391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CAD-4B39-8766-5C47D5D391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4B39-8766-5C47D5D3917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CF9B-45E5-9B95-890A27D26C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CF9B-45E5-9B95-890A27D26C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9B-45E5-9B95-890A27D26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789" y="577515"/>
            <a:ext cx="1159042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SISTEM PENERJEMAH BAHASA ISYARAT MENGGUNAKAN METODE DEEP LEARNING MODEL MULTICHANNEL 2D CONVOLUTIONAL NEURAL NETWORK (M2D CNN)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Nama / NIM	: </a:t>
            </a:r>
            <a:r>
              <a:rPr lang="en-US" sz="2400" b="1" dirty="0" err="1" smtClean="0">
                <a:solidFill>
                  <a:schemeClr val="bg1"/>
                </a:solidFill>
              </a:rPr>
              <a:t>Rizkika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Zakka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Palindungan</a:t>
            </a:r>
            <a:r>
              <a:rPr lang="en-US" sz="2400" b="1" dirty="0" smtClean="0">
                <a:solidFill>
                  <a:schemeClr val="bg1"/>
                </a:solidFill>
              </a:rPr>
              <a:t> / E41170164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Pembimbing</a:t>
            </a:r>
            <a:r>
              <a:rPr lang="en-US" sz="2400" b="1" dirty="0" smtClean="0">
                <a:solidFill>
                  <a:schemeClr val="bg1"/>
                </a:solidFill>
              </a:rPr>
              <a:t>	: </a:t>
            </a:r>
            <a:r>
              <a:rPr lang="en-US" sz="2400" b="1" dirty="0" err="1" smtClean="0">
                <a:solidFill>
                  <a:schemeClr val="bg1"/>
                </a:solidFill>
              </a:rPr>
              <a:t>Bapak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Aji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Seto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Arifianto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S.St</a:t>
            </a:r>
            <a:r>
              <a:rPr lang="en-US" sz="2400" b="1" dirty="0" smtClean="0">
                <a:solidFill>
                  <a:schemeClr val="bg1"/>
                </a:solidFill>
              </a:rPr>
              <a:t>, M.T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Jurusan</a:t>
            </a:r>
            <a:r>
              <a:rPr lang="en-US" sz="2400" b="1" dirty="0" smtClean="0">
                <a:solidFill>
                  <a:schemeClr val="bg1"/>
                </a:solidFill>
              </a:rPr>
              <a:t> 		: </a:t>
            </a:r>
            <a:r>
              <a:rPr lang="en-US" sz="24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Informasi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Politeknik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Negeri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Jember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3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766" y="1853502"/>
            <a:ext cx="6464042" cy="4516295"/>
          </a:xfrm>
        </p:spPr>
        <p:txBody>
          <a:bodyPr anchor="t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Diharapkan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teknologi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dikembangkan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sebuah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piranti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image processing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mendapatkan</a:t>
            </a:r>
            <a:r>
              <a:rPr lang="en-US" dirty="0">
                <a:solidFill>
                  <a:schemeClr val="tx1"/>
                </a:solidFill>
              </a:rPr>
              <a:t> data-data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penting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dibutuhkan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mechine</a:t>
            </a:r>
            <a:r>
              <a:rPr lang="en-US" i="1" dirty="0">
                <a:solidFill>
                  <a:schemeClr val="tx1"/>
                </a:solidFill>
              </a:rPr>
              <a:t> learning</a:t>
            </a:r>
          </a:p>
          <a:p>
            <a:r>
              <a:rPr lang="en-US" dirty="0" err="1">
                <a:solidFill>
                  <a:schemeClr val="tx1"/>
                </a:solidFill>
              </a:rPr>
              <a:t>Menghasilkan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M2D CNN yang </a:t>
            </a:r>
            <a:r>
              <a:rPr lang="en-US" dirty="0" err="1">
                <a:solidFill>
                  <a:schemeClr val="tx1"/>
                </a:solidFill>
              </a:rPr>
              <a:t>efektif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efisien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1192" y="1888351"/>
            <a:ext cx="4328138" cy="4481446"/>
            <a:chOff x="7562376" y="1877813"/>
            <a:chExt cx="4328138" cy="44814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76" y="1877813"/>
              <a:ext cx="3977653" cy="2118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9"/>
            <a:stretch/>
          </p:blipFill>
          <p:spPr>
            <a:xfrm>
              <a:off x="7562376" y="3993961"/>
              <a:ext cx="1640037" cy="23652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51"/>
            <a:stretch/>
          </p:blipFill>
          <p:spPr>
            <a:xfrm>
              <a:off x="9202413" y="3998666"/>
              <a:ext cx="2688101" cy="23605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51" y="4230057"/>
            <a:ext cx="6113557" cy="22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874" y="725261"/>
            <a:ext cx="77533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157" y="677771"/>
            <a:ext cx="61245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06865" y="2084676"/>
            <a:ext cx="3376922" cy="1789925"/>
            <a:chOff x="7246963" y="2180496"/>
            <a:chExt cx="3452883" cy="1859241"/>
          </a:xfrm>
        </p:grpSpPr>
        <p:grpSp>
          <p:nvGrpSpPr>
            <p:cNvPr id="5" name="Group 4"/>
            <p:cNvGrpSpPr/>
            <p:nvPr/>
          </p:nvGrpSpPr>
          <p:grpSpPr>
            <a:xfrm>
              <a:off x="7246963" y="2180496"/>
              <a:ext cx="3452883" cy="1859241"/>
              <a:chOff x="7246961" y="2180496"/>
              <a:chExt cx="4039732" cy="2159492"/>
            </a:xfrm>
          </p:grpSpPr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62647484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1992909986"/>
                  </p:ext>
                </p:extLst>
              </p:nvPr>
            </p:nvGraphicFramePr>
            <p:xfrm>
              <a:off x="9266826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/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" y="3254227"/>
            <a:ext cx="1735277" cy="1109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254227"/>
            <a:ext cx="534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sv-SE" dirty="0"/>
              <a:t>Komunitas tersebut merasa </a:t>
            </a:r>
            <a:r>
              <a:rPr lang="sv-SE" b="1" dirty="0"/>
              <a:t>terasingkan</a:t>
            </a:r>
            <a:r>
              <a:rPr lang="sv-SE" dirty="0"/>
              <a:t> karena </a:t>
            </a:r>
            <a:r>
              <a:rPr lang="sv-SE" b="1" dirty="0"/>
              <a:t>bahasa isyarat sulit dipahami </a:t>
            </a:r>
            <a:r>
              <a:rPr lang="sv-SE" dirty="0"/>
              <a:t>oleh masyarakat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721894" y="4597702"/>
            <a:ext cx="883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i="1" dirty="0"/>
              <a:t>Computer Vision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visual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fi-FI" b="1" dirty="0"/>
              <a:t>menjembatani komunikasi antar manusia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43" y="5590904"/>
            <a:ext cx="732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paling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Convolutional Neural Network (CNN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5032" y="2084676"/>
            <a:ext cx="7291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populasi</a:t>
            </a:r>
            <a:r>
              <a:rPr lang="en-US" sz="1600" dirty="0"/>
              <a:t> yang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b="1" dirty="0" err="1"/>
              <a:t>gangguan</a:t>
            </a:r>
            <a:r>
              <a:rPr lang="en-US" sz="1600" b="1" dirty="0"/>
              <a:t> </a:t>
            </a:r>
            <a:r>
              <a:rPr lang="en-US" sz="1600" b="1" dirty="0" err="1"/>
              <a:t>pendengaran</a:t>
            </a:r>
            <a:r>
              <a:rPr lang="en-US" sz="1600" b="1" dirty="0"/>
              <a:t> 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5%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466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(2020).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900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sepuluh</a:t>
            </a:r>
            <a:r>
              <a:rPr lang="en-US" dirty="0"/>
              <a:t> orang (2050).</a:t>
            </a: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74" y="3900557"/>
            <a:ext cx="2430713" cy="1620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5590904"/>
            <a:ext cx="3256885" cy="110033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Dan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Berdasarkan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uraian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latar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belakang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terdapat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beberapa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permasalahan</a:t>
            </a:r>
            <a:r>
              <a:rPr lang="en-US" b="1" dirty="0">
                <a:solidFill>
                  <a:schemeClr val="tx1"/>
                </a:solidFill>
              </a:rPr>
              <a:t> yang </a:t>
            </a:r>
            <a:r>
              <a:rPr lang="en-US" b="1" dirty="0" err="1">
                <a:solidFill>
                  <a:schemeClr val="tx1"/>
                </a:solidFill>
              </a:rPr>
              <a:t>bisa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dirumuskan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yaitu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video?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Deep Learning Model Multichannel 2D Convolutional Neural Network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Batasan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masalah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yang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yaitu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daerah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anggota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manusia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pergelangan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ujung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bagian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disebut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telapak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Subjek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background </a:t>
            </a:r>
            <a:r>
              <a:rPr lang="en-US" dirty="0" err="1">
                <a:solidFill>
                  <a:schemeClr val="tx1"/>
                </a:solidFill>
              </a:rPr>
              <a:t>putih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panjang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Pencahayaan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cahaya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lampu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dasar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mengganggu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minimal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resolusi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640 x 480 pixels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tujuan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berasal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penyesuaian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id-ID" dirty="0">
                <a:solidFill>
                  <a:schemeClr val="tx1"/>
                </a:solidFill>
              </a:rPr>
              <a:t> masukan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Deep Learning Model Multichannel 2D Convolutional Neural Network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manfaat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efisiensi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tingkat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fungsional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akurasi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baik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Memberikan</a:t>
            </a:r>
            <a:r>
              <a:rPr lang="en-US" dirty="0">
                <a:solidFill>
                  <a:schemeClr val="tx1"/>
                </a:solidFill>
              </a:rPr>
              <a:t> data yang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proses data training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prediksi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software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memudahkan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masyarakat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bantuan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Indonesia </a:t>
            </a:r>
            <a:r>
              <a:rPr lang="en-US" dirty="0"/>
              <a:t>(BISINDO)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160691"/>
            <a:ext cx="3068387" cy="3068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578" y="3160691"/>
            <a:ext cx="79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Indonesia (BISINDO)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yang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Indonesia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- </a:t>
            </a:r>
            <a:r>
              <a:rPr lang="en-US" dirty="0" err="1"/>
              <a:t>hari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191" y="1960362"/>
            <a:ext cx="1102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non verbal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bibir</a:t>
            </a:r>
            <a:r>
              <a:rPr lang="en-US" dirty="0"/>
              <a:t>,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0" y="4381562"/>
            <a:ext cx="2942946" cy="1847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9" y="4381563"/>
            <a:ext cx="3286600" cy="18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Convolutional Neural </a:t>
            </a:r>
            <a:r>
              <a:rPr lang="en-US" dirty="0" smtClean="0"/>
              <a:t>Networks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1192" y="1890407"/>
            <a:ext cx="11029616" cy="4401212"/>
            <a:chOff x="123992" y="1972293"/>
            <a:chExt cx="8471369" cy="3773968"/>
          </a:xfrm>
        </p:grpSpPr>
        <p:sp>
          <p:nvSpPr>
            <p:cNvPr id="7" name="Rectangle 6"/>
            <p:cNvSpPr/>
            <p:nvPr/>
          </p:nvSpPr>
          <p:spPr>
            <a:xfrm>
              <a:off x="123992" y="1972491"/>
              <a:ext cx="5860551" cy="47026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Convolutional Layer</a:t>
              </a:r>
              <a:endParaRPr lang="en-US" dirty="0"/>
            </a:p>
          </p:txBody>
        </p:sp>
        <p:sp>
          <p:nvSpPr>
            <p:cNvPr id="10" name="Plus 9"/>
            <p:cNvSpPr/>
            <p:nvPr/>
          </p:nvSpPr>
          <p:spPr>
            <a:xfrm>
              <a:off x="5984543" y="1972490"/>
              <a:ext cx="450377" cy="470263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34921" y="1972293"/>
              <a:ext cx="2160440" cy="47026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Deep Neural Network</a:t>
              </a:r>
              <a:endParaRPr lang="en-US" sz="16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92" y="2442556"/>
              <a:ext cx="8471369" cy="3303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1884588"/>
            <a:ext cx="7929154" cy="4841933"/>
          </a:xfrm>
        </p:spPr>
        <p:txBody>
          <a:bodyPr anchor="t"/>
          <a:lstStyle/>
          <a:p>
            <a:r>
              <a:rPr lang="en-US" b="1" dirty="0" err="1">
                <a:solidFill>
                  <a:schemeClr val="tx1"/>
                </a:solidFill>
              </a:rPr>
              <a:t>Studi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Literatur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tentang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sejarah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</a:t>
            </a:r>
            <a:r>
              <a:rPr lang="en-US" dirty="0">
                <a:solidFill>
                  <a:schemeClr val="tx1"/>
                </a:solidFill>
              </a:rPr>
              <a:t> Bahasa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Indonesia (BISINDO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pengembangan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vision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penerjemah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Konsep</a:t>
            </a:r>
            <a:r>
              <a:rPr lang="en-US" dirty="0">
                <a:solidFill>
                  <a:schemeClr val="tx1"/>
                </a:solidFill>
              </a:rPr>
              <a:t> Deep Learning Convolutional Neural </a:t>
            </a:r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Eksplorasi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Studi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Literatur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Pengambilan</a:t>
            </a:r>
            <a:r>
              <a:rPr lang="en-US" dirty="0">
                <a:solidFill>
                  <a:schemeClr val="tx1"/>
                </a:solidFill>
              </a:rPr>
              <a:t> Dataset </a:t>
            </a:r>
            <a:r>
              <a:rPr lang="en-US" dirty="0" err="1" smtClean="0">
                <a:solidFill>
                  <a:schemeClr val="tx1"/>
                </a:solidFill>
              </a:rPr>
              <a:t>Langsung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Tahapan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Pengembangan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Perangkat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Lunak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Metode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Prototype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46" y="1884588"/>
            <a:ext cx="3681654" cy="48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11383"/>
            <a:ext cx="7601802" cy="5046617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Kebutuhan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Mendefinisikan</a:t>
            </a:r>
            <a:r>
              <a:rPr lang="en-US" dirty="0" smtClean="0">
                <a:solidFill>
                  <a:schemeClr val="tx1"/>
                </a:solidFill>
              </a:rPr>
              <a:t> format </a:t>
            </a:r>
            <a:r>
              <a:rPr lang="en-US" dirty="0" err="1" smtClean="0">
                <a:solidFill>
                  <a:schemeClr val="tx1"/>
                </a:solidFill>
              </a:rPr>
              <a:t>seluruh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lunak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mengidentifikasikan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kebutuhan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garis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besar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Membangun</a:t>
            </a:r>
            <a:r>
              <a:rPr lang="en-US" b="1" dirty="0" smtClean="0">
                <a:solidFill>
                  <a:schemeClr val="tx1"/>
                </a:solidFill>
              </a:rPr>
              <a:t> Prototyping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perancangan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sementara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misalnya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input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format output).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Evaluasi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Protoptyping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Apakah</a:t>
            </a:r>
            <a:r>
              <a:rPr lang="en-US" dirty="0" smtClean="0">
                <a:solidFill>
                  <a:schemeClr val="tx1"/>
                </a:solidFill>
              </a:rPr>
              <a:t> 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dibangun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keinginan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belum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Mengkodekan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sepakati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diterjemahkan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bahasa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pemrograman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Menguji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Setelah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kode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selesai</a:t>
            </a:r>
            <a:r>
              <a:rPr lang="en-US" dirty="0" smtClean="0">
                <a:solidFill>
                  <a:schemeClr val="tx1"/>
                </a:solidFill>
              </a:rPr>
              <a:t> testing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dilakukan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Pemeliharaan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Koreksi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perbaikan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berbagai</a:t>
            </a:r>
            <a:r>
              <a:rPr lang="en-US" dirty="0" smtClean="0">
                <a:solidFill>
                  <a:schemeClr val="tx1"/>
                </a:solidFill>
              </a:rPr>
              <a:t> error yang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ditemukan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tahap-tahap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terdahulu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/>
        </p:blipFill>
        <p:spPr>
          <a:xfrm>
            <a:off x="7601802" y="1811383"/>
            <a:ext cx="4590198" cy="4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/>
              <a:t>Diagram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81193" y="2037806"/>
            <a:ext cx="5438608" cy="4444024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webcam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laptop </a:t>
            </a:r>
            <a:r>
              <a:rPr lang="en-US" dirty="0" err="1" smtClean="0">
                <a:solidFill>
                  <a:schemeClr val="tx1"/>
                </a:solidFill>
              </a:rPr>
              <a:t>menangkap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proses preprocessing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Crop </a:t>
            </a:r>
            <a:r>
              <a:rPr lang="en-US" dirty="0" smtClean="0">
                <a:solidFill>
                  <a:schemeClr val="tx1"/>
                </a:solidFill>
              </a:rPr>
              <a:t>Image, Resize, </a:t>
            </a:r>
            <a:r>
              <a:rPr lang="en-US" dirty="0" err="1">
                <a:solidFill>
                  <a:schemeClr val="tx1"/>
                </a:solidFill>
              </a:rPr>
              <a:t>Konversi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Dari BGR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HSV)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objek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Skin </a:t>
            </a:r>
            <a:r>
              <a:rPr lang="en-US" dirty="0" smtClean="0">
                <a:solidFill>
                  <a:schemeClr val="tx1"/>
                </a:solidFill>
              </a:rPr>
              <a:t>Mask &amp; </a:t>
            </a:r>
            <a:r>
              <a:rPr lang="en-US" i="1" dirty="0" err="1" smtClean="0">
                <a:solidFill>
                  <a:schemeClr val="tx1"/>
                </a:solidFill>
              </a:rPr>
              <a:t>Haar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Cascade Classifier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enyesuaikan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File model </a:t>
            </a:r>
            <a:r>
              <a:rPr lang="en-US" dirty="0" err="1" smtClean="0">
                <a:solidFill>
                  <a:schemeClr val="tx1"/>
                </a:solidFill>
              </a:rPr>
              <a:t>bisa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 smtClean="0">
                <a:solidFill>
                  <a:schemeClr val="tx1"/>
                </a:solidFill>
              </a:rPr>
              <a:t>klasifikasi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Mengklasifikasikan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menerjemahkannya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klasifikasi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didapatkan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ditampilkan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layar</a:t>
            </a:r>
            <a:r>
              <a:rPr lang="en-US" dirty="0">
                <a:solidFill>
                  <a:schemeClr val="tx1"/>
                </a:solidFill>
              </a:rPr>
              <a:t> monitor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14494"/>
            <a:ext cx="61722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743</Words>
  <Application>Microsoft Office PowerPoint</Application>
  <PresentationFormat>Widescreen</PresentationFormat>
  <Paragraphs>80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Wingdings 2</vt:lpstr>
      <vt:lpstr>Dividend</vt:lpstr>
      <vt:lpstr>PowerPoint Presentation</vt:lpstr>
      <vt:lpstr>Latar Belakang</vt:lpstr>
      <vt:lpstr>Rumusan Masalah Dan Batasan Masalah</vt:lpstr>
      <vt:lpstr>Tujuan dan Manfaat</vt:lpstr>
      <vt:lpstr>Bahasa Isyarat Indonesia (BISINDO) </vt:lpstr>
      <vt:lpstr>Algoritma Convolutional Neural Networks</vt:lpstr>
      <vt:lpstr>Metode penelitian</vt:lpstr>
      <vt:lpstr>Metode Pengembangan Perangkat Lunak</vt:lpstr>
      <vt:lpstr>Block Diagram</vt:lpstr>
      <vt:lpstr>Hasil yang diharapkan</vt:lpstr>
      <vt:lpstr>Daftar pustaka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2020-06-24T21:44:19Z</dcterms:created>
  <dcterms:modified xsi:type="dcterms:W3CDTF">2020-06-26T13:42:18Z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